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67" r:id="rId2"/>
    <p:sldId id="568" r:id="rId3"/>
    <p:sldId id="589" r:id="rId4"/>
    <p:sldId id="588" r:id="rId5"/>
    <p:sldId id="590" r:id="rId6"/>
    <p:sldId id="593" r:id="rId7"/>
    <p:sldId id="592" r:id="rId8"/>
    <p:sldId id="591" r:id="rId9"/>
    <p:sldId id="594" r:id="rId10"/>
    <p:sldId id="595" r:id="rId11"/>
    <p:sldId id="570" r:id="rId12"/>
    <p:sldId id="581" r:id="rId13"/>
    <p:sldId id="587" r:id="rId14"/>
    <p:sldId id="586" r:id="rId15"/>
    <p:sldId id="576" r:id="rId16"/>
    <p:sldId id="579" r:id="rId17"/>
    <p:sldId id="580" r:id="rId18"/>
    <p:sldId id="582" r:id="rId19"/>
    <p:sldId id="583" r:id="rId20"/>
    <p:sldId id="585" r:id="rId21"/>
    <p:sldId id="574" r:id="rId22"/>
    <p:sldId id="5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0"/>
    <p:restoredTop sz="84013"/>
  </p:normalViewPr>
  <p:slideViewPr>
    <p:cSldViewPr snapToGrid="0" snapToObjects="1">
      <p:cViewPr varScale="1">
        <p:scale>
          <a:sx n="123" d="100"/>
          <a:sy n="123" d="100"/>
        </p:scale>
        <p:origin x="13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4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8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1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9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7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unnel.io/why-we-dont-use-pie-charts-and-some-tips-on-better-data-visualizat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12/1712.01662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hyperlink" Target="http://colorbrewer2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eff.in/binary-asci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precision_floating-point_form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/>
              <a:t>Data Science Methods for Clean Energy Research (DSMCER)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/>
              <a:t>Chad Curtis (ccurtis7)</a:t>
            </a:r>
            <a:endParaRPr lang="en-US" dirty="0"/>
          </a:p>
          <a:p>
            <a:r>
              <a:rPr lang="en-US"/>
              <a:t>Chemical Engineering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wrong with this figure?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A5506-B5F1-452D-9C7B-7A84D56D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8" y="2440338"/>
            <a:ext cx="4572000" cy="3522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8FBE1A-1098-4A6E-8A09-B919B81DF9D4}"/>
              </a:ext>
            </a:extLst>
          </p:cNvPr>
          <p:cNvSpPr/>
          <p:nvPr/>
        </p:nvSpPr>
        <p:spPr>
          <a:xfrm>
            <a:off x="4486759" y="5500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https://blog.funnel.io/why-we-dont-use-pie-charts-and-some-tips-on-better-data-visualizations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4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30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Amari </a:t>
            </a:r>
            <a:r>
              <a:rPr lang="en-US" i="1" dirty="0"/>
              <a:t>et al</a:t>
            </a:r>
            <a:r>
              <a:rPr lang="en-US" dirty="0"/>
              <a:t>.  Nature (Wired best vis of 2014)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2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Coronal mass ejection</a:t>
            </a:r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by un-example?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10 minute exercise </a:t>
            </a:r>
          </a:p>
          <a:p>
            <a:pPr lvl="1"/>
            <a:r>
              <a:rPr lang="en-US" dirty="0"/>
              <a:t>Turn to a neighbor</a:t>
            </a:r>
          </a:p>
          <a:p>
            <a:pPr lvl="1"/>
            <a:r>
              <a:rPr lang="en-US" dirty="0"/>
              <a:t>Introduce yourself</a:t>
            </a:r>
          </a:p>
          <a:p>
            <a:pPr lvl="2"/>
            <a:r>
              <a:rPr lang="en-US" dirty="0"/>
              <a:t>Department</a:t>
            </a:r>
          </a:p>
          <a:p>
            <a:pPr lvl="2"/>
            <a:r>
              <a:rPr lang="en-US" dirty="0"/>
              <a:t>Research area</a:t>
            </a:r>
          </a:p>
          <a:p>
            <a:pPr lvl="2"/>
            <a:r>
              <a:rPr lang="en-US" dirty="0"/>
              <a:t>Favorite color</a:t>
            </a:r>
          </a:p>
          <a:p>
            <a:pPr lvl="1"/>
            <a:r>
              <a:rPr lang="en-US" dirty="0"/>
              <a:t>Find the worst scientific visualization you can</a:t>
            </a:r>
          </a:p>
        </p:txBody>
      </p:sp>
    </p:spTree>
    <p:extLst>
      <p:ext uri="{BB962C8B-B14F-4D97-AF65-F5344CB8AC3E}">
        <p14:creationId xmlns:p14="http://schemas.microsoft.com/office/powerpoint/2010/main" val="18899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Drop URLs to your worst figures in Slack</a:t>
            </a:r>
          </a:p>
          <a:p>
            <a:endParaRPr lang="en-US" dirty="0"/>
          </a:p>
          <a:p>
            <a:r>
              <a:rPr lang="en-US" dirty="0"/>
              <a:t>I’ll bring them up on the screens for us to discuss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share</a:t>
            </a:r>
          </a:p>
        </p:txBody>
      </p:sp>
    </p:spTree>
    <p:extLst>
      <p:ext uri="{BB962C8B-B14F-4D97-AF65-F5344CB8AC3E}">
        <p14:creationId xmlns:p14="http://schemas.microsoft.com/office/powerpoint/2010/main" val="116525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Know your audience</a:t>
            </a:r>
          </a:p>
          <a:p>
            <a:pPr lvl="1"/>
            <a:r>
              <a:rPr lang="en-US" dirty="0"/>
              <a:t>What are the expectations?</a:t>
            </a:r>
          </a:p>
          <a:p>
            <a:pPr lvl="1"/>
            <a:r>
              <a:rPr lang="en-US" dirty="0"/>
              <a:t>Error bars?</a:t>
            </a:r>
          </a:p>
          <a:p>
            <a:pPr lvl="1"/>
            <a:r>
              <a:rPr lang="en-US" dirty="0"/>
              <a:t>Units?</a:t>
            </a:r>
          </a:p>
          <a:p>
            <a:pPr lvl="1"/>
            <a:r>
              <a:rPr lang="en-US" dirty="0"/>
              <a:t>Axis labels?</a:t>
            </a:r>
          </a:p>
          <a:p>
            <a:pPr lvl="1"/>
            <a:r>
              <a:rPr lang="en-US" dirty="0"/>
              <a:t>Are they experts?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Know your message</a:t>
            </a:r>
          </a:p>
          <a:p>
            <a:pPr lvl="1"/>
            <a:r>
              <a:rPr lang="en-US" dirty="0"/>
              <a:t>What exactly are you trying to convey?</a:t>
            </a:r>
          </a:p>
          <a:p>
            <a:pPr lvl="1"/>
            <a:r>
              <a:rPr lang="en-US" dirty="0"/>
              <a:t>How does it fit into the narrative of your presentation, manuscript, etc.?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do you make figures for a manuscript?</a:t>
            </a:r>
          </a:p>
          <a:p>
            <a:pPr lvl="2"/>
            <a:r>
              <a:rPr lang="en-US" dirty="0"/>
              <a:t>Text then figure?</a:t>
            </a:r>
          </a:p>
          <a:p>
            <a:pPr lvl="2"/>
            <a:r>
              <a:rPr lang="en-US" dirty="0"/>
              <a:t>Figure then text?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Know your medium</a:t>
            </a:r>
          </a:p>
          <a:p>
            <a:pPr lvl="1"/>
            <a:r>
              <a:rPr lang="en-US" dirty="0"/>
              <a:t>Is your medium static?</a:t>
            </a:r>
          </a:p>
          <a:p>
            <a:pPr lvl="1"/>
            <a:r>
              <a:rPr lang="en-US" dirty="0"/>
              <a:t>What colors does it support?  Backlighting?</a:t>
            </a:r>
          </a:p>
          <a:p>
            <a:pPr lvl="1"/>
            <a:r>
              <a:rPr lang="en-US" dirty="0"/>
              <a:t>Does it support 3D?</a:t>
            </a:r>
          </a:p>
          <a:p>
            <a:pPr lvl="1"/>
            <a:r>
              <a:rPr lang="en-US" dirty="0"/>
              <a:t>What about 4D?</a:t>
            </a:r>
          </a:p>
          <a:p>
            <a:pPr lvl="1"/>
            <a:r>
              <a:rPr lang="en-US" dirty="0"/>
              <a:t>Whole poster infographic?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2" y="2213915"/>
            <a:ext cx="7194176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Text isn’t optional</a:t>
            </a:r>
          </a:p>
          <a:p>
            <a:pPr lvl="1"/>
            <a:r>
              <a:rPr lang="en-US" dirty="0"/>
              <a:t>What do I mean here?</a:t>
            </a:r>
          </a:p>
          <a:p>
            <a:pPr lvl="1"/>
            <a:r>
              <a:rPr lang="en-US" dirty="0"/>
              <a:t>Captions</a:t>
            </a:r>
          </a:p>
          <a:p>
            <a:pPr lvl="1"/>
            <a:r>
              <a:rPr lang="en-US" dirty="0"/>
              <a:t>Axis labels</a:t>
            </a:r>
          </a:p>
          <a:p>
            <a:pPr lvl="1"/>
            <a:r>
              <a:rPr lang="en-US" dirty="0"/>
              <a:t>Legends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0" y="1650536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Color is important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What are you trying to accomplish with color?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Diverging vs</a:t>
            </a:r>
            <a:r>
              <a:rPr lang="en-US"/>
              <a:t>. sequential</a:t>
            </a:r>
          </a:p>
          <a:p>
            <a:pPr lvl="1"/>
            <a:endParaRPr lang="en-US"/>
          </a:p>
          <a:p>
            <a:pPr lvl="1"/>
            <a:r>
              <a:rPr lang="en-US"/>
              <a:t>Perceptually uniform colormaps</a:t>
            </a:r>
          </a:p>
          <a:p>
            <a:pPr lvl="2"/>
            <a:r>
              <a:rPr lang="en-US">
                <a:hlinkClick r:id="rId3"/>
              </a:rPr>
              <a:t>Viridis</a:t>
            </a:r>
            <a:endParaRPr lang="en-US" dirty="0"/>
          </a:p>
          <a:p>
            <a:pPr lvl="1"/>
            <a:r>
              <a:rPr lang="en-US" dirty="0"/>
              <a:t>Click this link:</a:t>
            </a:r>
          </a:p>
          <a:p>
            <a:pPr lvl="2"/>
            <a:r>
              <a:rPr lang="en-US" dirty="0">
                <a:hlinkClick r:id="rId4"/>
              </a:rPr>
              <a:t>http://colorbrewer2</a:t>
            </a:r>
            <a:r>
              <a:rPr lang="en-US">
                <a:hlinkClick r:id="rId4"/>
              </a:rPr>
              <a:t>.org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24" y="3788344"/>
            <a:ext cx="3958303" cy="31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Questions from last class?</a:t>
            </a:r>
          </a:p>
          <a:p>
            <a:endParaRPr lang="en-US" dirty="0"/>
          </a:p>
          <a:p>
            <a:r>
              <a:rPr lang="en-US" dirty="0"/>
              <a:t>Homework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Color is important</a:t>
            </a:r>
          </a:p>
          <a:p>
            <a:pPr lvl="1"/>
            <a:r>
              <a:rPr lang="en-US" dirty="0"/>
              <a:t>~10% of people have some form of color blindness</a:t>
            </a:r>
          </a:p>
          <a:p>
            <a:pPr lvl="1"/>
            <a:r>
              <a:rPr lang="en-US" dirty="0"/>
              <a:t>Deuteranomaly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/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/>
              <a:t> “confusion”</a:t>
            </a:r>
          </a:p>
          <a:p>
            <a:pPr lvl="2"/>
            <a:r>
              <a:rPr lang="en-US" dirty="0"/>
              <a:t>~8% of men</a:t>
            </a:r>
          </a:p>
          <a:p>
            <a:pPr lvl="1"/>
            <a:r>
              <a:rPr lang="en-US" dirty="0"/>
              <a:t>Alternative to default Red / Green</a:t>
            </a:r>
          </a:p>
          <a:p>
            <a:pPr lvl="2"/>
            <a:r>
              <a:rPr lang="en-US" b="1" dirty="0">
                <a:solidFill>
                  <a:srgbClr val="FF40FF"/>
                </a:solidFill>
              </a:rPr>
              <a:t>Magenta </a:t>
            </a:r>
            <a:r>
              <a:rPr lang="en-US" dirty="0"/>
              <a:t>/ </a:t>
            </a:r>
            <a:r>
              <a:rPr lang="en-US" b="1" dirty="0">
                <a:solidFill>
                  <a:srgbClr val="73FEFF"/>
                </a:solidFill>
              </a:rPr>
              <a:t>Cyan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36" y="4518212"/>
            <a:ext cx="3048864" cy="2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Do no evil</a:t>
            </a:r>
          </a:p>
          <a:p>
            <a:pPr lvl="1"/>
            <a:r>
              <a:rPr lang="en-US" dirty="0"/>
              <a:t>There is a fine line between changing a visualization to show a scientific conclusion and implying a scientific conclusion by changing a 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3482156"/>
            <a:ext cx="9144000" cy="3067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" y="6483287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Avoid </a:t>
            </a:r>
            <a:r>
              <a:rPr lang="en-US" dirty="0" err="1"/>
              <a:t>chartjunk</a:t>
            </a:r>
            <a:r>
              <a:rPr lang="en-US" dirty="0"/>
              <a:t> (taken from PLOS article)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on a HW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Memory organization</a:t>
            </a:r>
          </a:p>
          <a:p>
            <a:pPr lvl="1"/>
            <a:r>
              <a:rPr lang="en-US" dirty="0"/>
              <a:t>Gigabytes = 1024 megabytes = 1024 kilobytes = 1024 bytes = 8 bits</a:t>
            </a:r>
          </a:p>
          <a:p>
            <a:pPr lvl="1"/>
            <a:r>
              <a:rPr lang="en-US" dirty="0"/>
              <a:t>Bit = 1 </a:t>
            </a:r>
            <a:r>
              <a:rPr lang="en-US"/>
              <a:t>or 0 </a:t>
            </a:r>
            <a:r>
              <a:rPr lang="en-US" dirty="0"/>
              <a:t>(binary)</a:t>
            </a:r>
          </a:p>
          <a:p>
            <a:pPr lvl="1"/>
            <a:r>
              <a:rPr lang="en-US" dirty="0"/>
              <a:t>How many unique values for a byte?</a:t>
            </a:r>
          </a:p>
          <a:p>
            <a:pPr lvl="2"/>
            <a:r>
              <a:rPr lang="en-US" dirty="0"/>
              <a:t>If it had a sign?</a:t>
            </a:r>
          </a:p>
        </p:txBody>
      </p:sp>
    </p:spTree>
    <p:extLst>
      <p:ext uri="{BB962C8B-B14F-4D97-AF65-F5344CB8AC3E}">
        <p14:creationId xmlns:p14="http://schemas.microsoft.com/office/powerpoint/2010/main" val="5392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on a HW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Memory organization</a:t>
            </a:r>
          </a:p>
          <a:p>
            <a:pPr lvl="1"/>
            <a:r>
              <a:rPr lang="en-US" dirty="0"/>
              <a:t>Characters are represented by bytes</a:t>
            </a:r>
          </a:p>
          <a:p>
            <a:pPr lvl="2"/>
            <a:r>
              <a:rPr lang="en-US" dirty="0">
                <a:hlinkClick r:id="rId3"/>
              </a:rPr>
              <a:t>https://mothereff.in/binary-ascii</a:t>
            </a:r>
            <a:endParaRPr lang="en-US" dirty="0"/>
          </a:p>
          <a:p>
            <a:pPr lvl="1"/>
            <a:r>
              <a:rPr lang="en-US" dirty="0"/>
              <a:t>Integers can be represented by bytes</a:t>
            </a:r>
          </a:p>
          <a:p>
            <a:pPr lvl="2"/>
            <a:r>
              <a:rPr lang="en-US" dirty="0"/>
              <a:t>00000000 = 0</a:t>
            </a:r>
          </a:p>
          <a:p>
            <a:pPr lvl="2"/>
            <a:r>
              <a:rPr lang="en-US" dirty="0"/>
              <a:t>00000001 = 1</a:t>
            </a:r>
          </a:p>
          <a:p>
            <a:pPr lvl="2"/>
            <a:r>
              <a:rPr lang="en-US" dirty="0"/>
              <a:t>00000010 = 2</a:t>
            </a:r>
          </a:p>
          <a:p>
            <a:pPr lvl="2"/>
            <a:r>
              <a:rPr lang="en-US" dirty="0"/>
              <a:t>00000011 = 3</a:t>
            </a:r>
          </a:p>
        </p:txBody>
      </p:sp>
    </p:spTree>
    <p:extLst>
      <p:ext uri="{BB962C8B-B14F-4D97-AF65-F5344CB8AC3E}">
        <p14:creationId xmlns:p14="http://schemas.microsoft.com/office/powerpoint/2010/main" val="5589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on a HW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Memory organization</a:t>
            </a:r>
          </a:p>
          <a:p>
            <a:pPr lvl="1"/>
            <a:r>
              <a:rPr lang="en-US" dirty="0"/>
              <a:t>Floating point (i.e. numbers with a decimal point) are represented by multiple bytes</a:t>
            </a:r>
          </a:p>
          <a:p>
            <a:pPr lvl="1"/>
            <a:r>
              <a:rPr lang="en-US" sz="2000" dirty="0">
                <a:hlinkClick r:id="rId3"/>
              </a:rPr>
              <a:t>https://en.wikipedia.org/wiki/Single-precision_floating-point_format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343"/>
            <a:ext cx="9144000" cy="11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2694"/>
            <a:ext cx="9144000" cy="1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Thoughts on a HW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672901"/>
          </a:xfrm>
        </p:spPr>
        <p:txBody>
          <a:bodyPr>
            <a:normAutofit/>
          </a:bodyPr>
          <a:lstStyle/>
          <a:p>
            <a:r>
              <a:rPr lang="en-US"/>
              <a:t>Image classes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139F6-4D38-43A4-B50E-C142477F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286" y="2517623"/>
            <a:ext cx="4572000" cy="3138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84EF1-DD8B-4F77-B738-644A0B43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1" t="2047" r="9096" b="1826"/>
          <a:stretch/>
        </p:blipFill>
        <p:spPr>
          <a:xfrm>
            <a:off x="330630" y="2267918"/>
            <a:ext cx="24462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Let’s do a review of some pandas features</a:t>
            </a:r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0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Viz</a:t>
            </a:r>
            <a:r>
              <a:rPr lang="en-US" dirty="0"/>
              <a:t> &amp; Making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The actual lecture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4" y="2377871"/>
            <a:ext cx="4171952" cy="4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by unexample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AB3-D269-41F1-B3B5-28B44B3C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34" y="3161757"/>
            <a:ext cx="3657600" cy="112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A7AFB-5968-45C0-BB0C-A21697E7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4" y="2347879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4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19126</TotalTime>
  <Words>574</Words>
  <Application>Microsoft Office PowerPoint</Application>
  <PresentationFormat>On-screen Show (4:3)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Data Science Methods for Clean Energy Research (DSMCER)</vt:lpstr>
      <vt:lpstr>Review?</vt:lpstr>
      <vt:lpstr>Thoughts on a HW Q</vt:lpstr>
      <vt:lpstr>Thoughts on a HW Q</vt:lpstr>
      <vt:lpstr>Thoughts on a HW Q</vt:lpstr>
      <vt:lpstr>Thoughts on a HW Q</vt:lpstr>
      <vt:lpstr>Review Pandas</vt:lpstr>
      <vt:lpstr>Viz &amp; Making Figures</vt:lpstr>
      <vt:lpstr>Learning by unexample</vt:lpstr>
      <vt:lpstr>What is wrong with this figure?</vt:lpstr>
      <vt:lpstr>Learning by unexample</vt:lpstr>
      <vt:lpstr>Learning by unexample</vt:lpstr>
      <vt:lpstr>Learn by un-example?</vt:lpstr>
      <vt:lpstr>Show and share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Chad Curtis</cp:lastModifiedBy>
  <cp:revision>630</cp:revision>
  <cp:lastPrinted>2018-01-04T18:38:40Z</cp:lastPrinted>
  <dcterms:created xsi:type="dcterms:W3CDTF">2015-01-21T04:58:27Z</dcterms:created>
  <dcterms:modified xsi:type="dcterms:W3CDTF">2019-01-10T17:52:51Z</dcterms:modified>
</cp:coreProperties>
</file>